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79" r:id="rId5"/>
    <p:sldId id="287" r:id="rId6"/>
    <p:sldId id="300" r:id="rId7"/>
    <p:sldId id="297" r:id="rId8"/>
    <p:sldId id="293" r:id="rId9"/>
    <p:sldId id="298" r:id="rId10"/>
    <p:sldId id="299" r:id="rId11"/>
    <p:sldId id="294" r:id="rId12"/>
    <p:sldId id="292" r:id="rId13"/>
    <p:sldId id="291" r:id="rId14"/>
    <p:sldId id="290" r:id="rId15"/>
    <p:sldId id="295" r:id="rId16"/>
    <p:sldId id="296"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p:cViewPr varScale="1">
        <p:scale>
          <a:sx n="72" d="100"/>
          <a:sy n="72" d="100"/>
        </p:scale>
        <p:origin x="660" y="7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2/21/2017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2/21/2017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2/21/2017</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2/21/2017</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2/21/2017</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2/21/2017</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2/21/2017</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2/21/2017</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2/21/2017</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2/21/2017</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36cfSbQSFJ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8800" b="1" dirty="0"/>
              <a:t>FCCLA</a:t>
            </a:r>
          </a:p>
        </p:txBody>
      </p:sp>
      <p:sp>
        <p:nvSpPr>
          <p:cNvPr id="2" name="Subtitle 1"/>
          <p:cNvSpPr>
            <a:spLocks noGrp="1"/>
          </p:cNvSpPr>
          <p:nvPr>
            <p:ph type="subTitle" idx="1"/>
          </p:nvPr>
        </p:nvSpPr>
        <p:spPr/>
        <p:txBody>
          <a:bodyPr>
            <a:normAutofit/>
          </a:bodyPr>
          <a:lstStyle/>
          <a:p>
            <a:r>
              <a:rPr lang="en-US" dirty="0"/>
              <a:t>Abby </a:t>
            </a:r>
            <a:r>
              <a:rPr lang="en-US" dirty="0" err="1"/>
              <a:t>Ingledue</a:t>
            </a:r>
            <a:endParaRPr lang="en-US" dirty="0"/>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95140" y="152400"/>
            <a:ext cx="4542873" cy="5717032"/>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2" y="152400"/>
            <a:ext cx="7206018" cy="3771900"/>
          </a:xfrm>
          <a:prstGeom prst="rect">
            <a:avLst/>
          </a:prstGeom>
        </p:spPr>
      </p:pic>
      <p:sp>
        <p:nvSpPr>
          <p:cNvPr id="9" name="TextBox 8"/>
          <p:cNvSpPr txBox="1"/>
          <p:nvPr/>
        </p:nvSpPr>
        <p:spPr>
          <a:xfrm>
            <a:off x="888131" y="4373822"/>
            <a:ext cx="5866050" cy="1089529"/>
          </a:xfrm>
          <a:prstGeom prst="rect">
            <a:avLst/>
          </a:prstGeom>
          <a:noFill/>
        </p:spPr>
        <p:txBody>
          <a:bodyPr wrap="square" rtlCol="0">
            <a:spAutoFit/>
          </a:bodyPr>
          <a:lstStyle/>
          <a:p>
            <a:pPr algn="ctr">
              <a:lnSpc>
                <a:spcPct val="90000"/>
              </a:lnSpc>
            </a:pPr>
            <a:r>
              <a:rPr lang="en-US" sz="3600" dirty="0"/>
              <a:t>Families </a:t>
            </a:r>
          </a:p>
          <a:p>
            <a:pPr algn="ctr">
              <a:lnSpc>
                <a:spcPct val="90000"/>
              </a:lnSpc>
            </a:pPr>
            <a:r>
              <a:rPr lang="en-US" sz="3600" dirty="0"/>
              <a:t>Present vs. Past</a:t>
            </a:r>
          </a:p>
        </p:txBody>
      </p:sp>
    </p:spTree>
    <p:extLst>
      <p:ext uri="{BB962C8B-B14F-4D97-AF65-F5344CB8AC3E}">
        <p14:creationId xmlns:p14="http://schemas.microsoft.com/office/powerpoint/2010/main" val="305368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Fccla</a:t>
            </a:r>
            <a:endParaRPr lang="en-US" dirty="0"/>
          </a:p>
        </p:txBody>
      </p:sp>
      <p:sp>
        <p:nvSpPr>
          <p:cNvPr id="3" name="Content Placeholder 2"/>
          <p:cNvSpPr>
            <a:spLocks noGrp="1"/>
          </p:cNvSpPr>
          <p:nvPr>
            <p:ph idx="1"/>
          </p:nvPr>
        </p:nvSpPr>
        <p:spPr>
          <a:xfrm>
            <a:off x="914163" y="1803401"/>
            <a:ext cx="5332650" cy="4470400"/>
          </a:xfrm>
        </p:spPr>
        <p:txBody>
          <a:bodyPr/>
          <a:lstStyle/>
          <a:p>
            <a:r>
              <a:rPr lang="en-US" dirty="0"/>
              <a:t>FCCLA focuses on consumer home economics and on balancing work and family.</a:t>
            </a:r>
          </a:p>
          <a:p>
            <a:r>
              <a:rPr lang="en-US" dirty="0"/>
              <a:t>FCCLA is the only in-school student organization with the family as its center focus.</a:t>
            </a:r>
          </a:p>
        </p:txBody>
      </p:sp>
      <p:pic>
        <p:nvPicPr>
          <p:cNvPr id="5" name="Picture 4"/>
          <p:cNvPicPr>
            <a:picLocks noChangeAspect="1"/>
          </p:cNvPicPr>
          <p:nvPr/>
        </p:nvPicPr>
        <p:blipFill>
          <a:blip r:embed="rId2"/>
          <a:stretch>
            <a:fillRect/>
          </a:stretch>
        </p:blipFill>
        <p:spPr>
          <a:xfrm>
            <a:off x="6475412" y="228600"/>
            <a:ext cx="5429250" cy="3619500"/>
          </a:xfrm>
          <a:prstGeom prst="rect">
            <a:avLst/>
          </a:prstGeom>
        </p:spPr>
      </p:pic>
      <p:pic>
        <p:nvPicPr>
          <p:cNvPr id="6" name="Picture 5"/>
          <p:cNvPicPr>
            <a:picLocks noChangeAspect="1"/>
          </p:cNvPicPr>
          <p:nvPr/>
        </p:nvPicPr>
        <p:blipFill>
          <a:blip r:embed="rId3"/>
          <a:stretch>
            <a:fillRect/>
          </a:stretch>
        </p:blipFill>
        <p:spPr>
          <a:xfrm>
            <a:off x="7246937" y="4008784"/>
            <a:ext cx="3886200" cy="2591410"/>
          </a:xfrm>
          <a:prstGeom prst="rect">
            <a:avLst/>
          </a:prstGeom>
        </p:spPr>
      </p:pic>
    </p:spTree>
    <p:extLst>
      <p:ext uri="{BB962C8B-B14F-4D97-AF65-F5344CB8AC3E}">
        <p14:creationId xmlns:p14="http://schemas.microsoft.com/office/powerpoint/2010/main" val="197002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Fccla</a:t>
            </a:r>
            <a:r>
              <a:rPr lang="en-US" dirty="0"/>
              <a:t> today</a:t>
            </a:r>
          </a:p>
        </p:txBody>
      </p:sp>
      <p:sp>
        <p:nvSpPr>
          <p:cNvPr id="3" name="Content Placeholder 2"/>
          <p:cNvSpPr>
            <a:spLocks noGrp="1"/>
          </p:cNvSpPr>
          <p:nvPr>
            <p:ph idx="1"/>
          </p:nvPr>
        </p:nvSpPr>
        <p:spPr/>
        <p:txBody>
          <a:bodyPr>
            <a:normAutofit/>
          </a:bodyPr>
          <a:lstStyle/>
          <a:p>
            <a:r>
              <a:rPr lang="en-US" dirty="0"/>
              <a:t>Today FCCLA is a dynamic and effective national student organization that helps young men and women become leaders and address important personal, family, work, and societal issues through family and consumer sciences education.</a:t>
            </a:r>
          </a:p>
          <a:p>
            <a:r>
              <a:rPr lang="en-US" dirty="0"/>
              <a:t>Involvement in FCCLA offers members the opportunity to expand their leadership potential and develop necessary </a:t>
            </a:r>
            <a:r>
              <a:rPr lang="en-US" b="1" dirty="0"/>
              <a:t>life</a:t>
            </a:r>
            <a:r>
              <a:rPr lang="en-US" dirty="0"/>
              <a:t> </a:t>
            </a:r>
            <a:r>
              <a:rPr lang="en-US" b="1" dirty="0"/>
              <a:t>skills-planning, goal setting, problem solving, decision making and interpersonal communication-in the home and workplace</a:t>
            </a:r>
            <a:r>
              <a:rPr lang="en-US" dirty="0"/>
              <a:t>.</a:t>
            </a:r>
          </a:p>
          <a:p>
            <a:endParaRPr lang="en-US" dirty="0"/>
          </a:p>
        </p:txBody>
      </p:sp>
    </p:spTree>
    <p:extLst>
      <p:ext uri="{BB962C8B-B14F-4D97-AF65-F5344CB8AC3E}">
        <p14:creationId xmlns:p14="http://schemas.microsoft.com/office/powerpoint/2010/main" val="304381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FCCLA Covers</a:t>
            </a:r>
          </a:p>
        </p:txBody>
      </p:sp>
      <p:sp>
        <p:nvSpPr>
          <p:cNvPr id="3" name="Content Placeholder 2"/>
          <p:cNvSpPr>
            <a:spLocks noGrp="1"/>
          </p:cNvSpPr>
          <p:nvPr>
            <p:ph idx="1"/>
          </p:nvPr>
        </p:nvSpPr>
        <p:spPr/>
        <p:txBody>
          <a:bodyPr>
            <a:normAutofit fontScale="77500" lnSpcReduction="20000"/>
          </a:bodyPr>
          <a:lstStyle/>
          <a:p>
            <a:r>
              <a:rPr lang="en-US" dirty="0"/>
              <a:t>Chapter projects focus on a variety of youth concerns, including:</a:t>
            </a:r>
          </a:p>
          <a:p>
            <a:r>
              <a:rPr lang="en-US" dirty="0"/>
              <a:t>Teen pregnancy</a:t>
            </a:r>
          </a:p>
          <a:p>
            <a:r>
              <a:rPr lang="en-US" dirty="0"/>
              <a:t>Parenting </a:t>
            </a:r>
          </a:p>
          <a:p>
            <a:r>
              <a:rPr lang="en-US" dirty="0"/>
              <a:t>Family relationships</a:t>
            </a:r>
          </a:p>
          <a:p>
            <a:r>
              <a:rPr lang="en-US" dirty="0"/>
              <a:t>Substance abuse</a:t>
            </a:r>
          </a:p>
          <a:p>
            <a:r>
              <a:rPr lang="en-US" dirty="0"/>
              <a:t>Peer pressure</a:t>
            </a:r>
          </a:p>
          <a:p>
            <a:r>
              <a:rPr lang="en-US" dirty="0"/>
              <a:t>Environment</a:t>
            </a:r>
          </a:p>
          <a:p>
            <a:r>
              <a:rPr lang="en-US" dirty="0"/>
              <a:t>Nutrition and fitness</a:t>
            </a:r>
          </a:p>
          <a:p>
            <a:r>
              <a:rPr lang="en-US" dirty="0"/>
              <a:t>Teen violence</a:t>
            </a:r>
          </a:p>
          <a:p>
            <a:r>
              <a:rPr lang="en-US" dirty="0"/>
              <a:t>Career exploration</a:t>
            </a:r>
          </a:p>
        </p:txBody>
      </p:sp>
      <p:pic>
        <p:nvPicPr>
          <p:cNvPr id="4" name="Picture 3"/>
          <p:cNvPicPr>
            <a:picLocks noChangeAspect="1"/>
          </p:cNvPicPr>
          <p:nvPr/>
        </p:nvPicPr>
        <p:blipFill>
          <a:blip r:embed="rId2"/>
          <a:stretch>
            <a:fillRect/>
          </a:stretch>
        </p:blipFill>
        <p:spPr>
          <a:xfrm>
            <a:off x="5157235" y="2362200"/>
            <a:ext cx="6139031" cy="4076700"/>
          </a:xfrm>
          <a:prstGeom prst="rect">
            <a:avLst/>
          </a:prstGeom>
        </p:spPr>
      </p:pic>
    </p:spTree>
    <p:extLst>
      <p:ext uri="{BB962C8B-B14F-4D97-AF65-F5344CB8AC3E}">
        <p14:creationId xmlns:p14="http://schemas.microsoft.com/office/powerpoint/2010/main" val="386891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0813" y="381000"/>
            <a:ext cx="7315200" cy="6324600"/>
          </a:xfrm>
        </p:spPr>
        <p:txBody>
          <a:bodyPr>
            <a:normAutofit lnSpcReduction="10000"/>
          </a:bodyPr>
          <a:lstStyle/>
          <a:p>
            <a:r>
              <a:rPr lang="en-US" dirty="0"/>
              <a:t>FCCLA stands for Family, Career, and Community Leaders of America</a:t>
            </a:r>
          </a:p>
          <a:p>
            <a:r>
              <a:rPr lang="en-US" dirty="0"/>
              <a:t>The national CTE organization for junior and senior high school students enrolled in family and consumer sciences occupations education. </a:t>
            </a:r>
          </a:p>
          <a:p>
            <a:r>
              <a:rPr lang="en-US" dirty="0"/>
              <a:t>The organization’s goal is to help youth assume active roles in society as wage earners, community leaders, and family members.</a:t>
            </a:r>
          </a:p>
          <a:p>
            <a:r>
              <a:rPr lang="en-US" dirty="0"/>
              <a:t>FCCLA is a nonprofit national vocational student organization for young men and women in family and consumer sciences education in public and private school through grade 12.</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8544" y="609600"/>
            <a:ext cx="4037013" cy="22619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812" y="3276600"/>
            <a:ext cx="4996479" cy="2690812"/>
          </a:xfrm>
          <a:prstGeom prst="rect">
            <a:avLst/>
          </a:prstGeom>
        </p:spPr>
      </p:pic>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6cfSbQSFJw">
            <a:hlinkClick r:id="" action="ppaction://media"/>
          </p:cNvPr>
          <p:cNvPicPr>
            <a:picLocks noGrp="1" noRot="1" noChangeAspect="1"/>
          </p:cNvPicPr>
          <p:nvPr>
            <p:ph idx="1"/>
            <a:videoFile r:link="rId1"/>
          </p:nvPr>
        </p:nvPicPr>
        <p:blipFill>
          <a:blip r:embed="rId3"/>
          <a:stretch>
            <a:fillRect/>
          </a:stretch>
        </p:blipFill>
        <p:spPr>
          <a:xfrm>
            <a:off x="2132012" y="304800"/>
            <a:ext cx="8153400" cy="6115050"/>
          </a:xfrm>
          <a:prstGeom prst="rect">
            <a:avLst/>
          </a:prstGeom>
        </p:spPr>
      </p:pic>
    </p:spTree>
    <p:extLst>
      <p:ext uri="{BB962C8B-B14F-4D97-AF65-F5344CB8AC3E}">
        <p14:creationId xmlns:p14="http://schemas.microsoft.com/office/powerpoint/2010/main" val="254326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a:t>History of FCCLA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494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a:t>
            </a:r>
            <a:r>
              <a:rPr lang="en-US" dirty="0" err="1"/>
              <a:t>fccla</a:t>
            </a:r>
            <a:endParaRPr lang="en-US" dirty="0"/>
          </a:p>
        </p:txBody>
      </p:sp>
      <p:sp>
        <p:nvSpPr>
          <p:cNvPr id="3" name="Content Placeholder 2"/>
          <p:cNvSpPr>
            <a:spLocks noGrp="1"/>
          </p:cNvSpPr>
          <p:nvPr>
            <p:ph idx="1"/>
          </p:nvPr>
        </p:nvSpPr>
        <p:spPr>
          <a:xfrm>
            <a:off x="914163" y="1803401"/>
            <a:ext cx="4494450" cy="4470400"/>
          </a:xfrm>
        </p:spPr>
        <p:txBody>
          <a:bodyPr/>
          <a:lstStyle/>
          <a:p>
            <a:r>
              <a:rPr lang="en-US" dirty="0"/>
              <a:t>As early as 1920, high school home economics students belonged to home economics clubs. </a:t>
            </a:r>
          </a:p>
          <a:p>
            <a:r>
              <a:rPr lang="en-US" dirty="0"/>
              <a:t>These clubs included: Junior Homemakers, Betty Lamp Clubs, and Future Homemakers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789" y="304800"/>
            <a:ext cx="5162550" cy="35359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4812" y="3406489"/>
            <a:ext cx="2959100" cy="2897129"/>
          </a:xfrm>
          <a:prstGeom prst="rect">
            <a:avLst/>
          </a:prstGeom>
        </p:spPr>
      </p:pic>
    </p:spTree>
    <p:extLst>
      <p:ext uri="{BB962C8B-B14F-4D97-AF65-F5344CB8AC3E}">
        <p14:creationId xmlns:p14="http://schemas.microsoft.com/office/powerpoint/2010/main" val="383495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2" y="4648200"/>
            <a:ext cx="10819049" cy="1930400"/>
          </a:xfrm>
        </p:spPr>
        <p:txBody>
          <a:bodyPr>
            <a:normAutofit fontScale="92500" lnSpcReduction="10000"/>
          </a:bodyPr>
          <a:lstStyle/>
          <a:p>
            <a:r>
              <a:rPr lang="en-US" dirty="0"/>
              <a:t>The organization Future Homemakers of America began in 1945.</a:t>
            </a:r>
          </a:p>
          <a:p>
            <a:r>
              <a:rPr lang="en-US" dirty="0"/>
              <a:t>The New Homemakers of America was a national organization for Black students enrolled in homemaking in 1945 as well.</a:t>
            </a:r>
          </a:p>
          <a:p>
            <a:r>
              <a:rPr lang="en-US" dirty="0"/>
              <a:t>It wasn’t until 1965 that these two organizations were merged together.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012" y="482600"/>
            <a:ext cx="7696200" cy="3758311"/>
          </a:xfrm>
          <a:prstGeom prst="rect">
            <a:avLst/>
          </a:prstGeom>
        </p:spPr>
      </p:pic>
    </p:spTree>
    <p:extLst>
      <p:ext uri="{BB962C8B-B14F-4D97-AF65-F5344CB8AC3E}">
        <p14:creationId xmlns:p14="http://schemas.microsoft.com/office/powerpoint/2010/main" val="213751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12" y="135941"/>
            <a:ext cx="11353800" cy="6630619"/>
          </a:xfrm>
          <a:prstGeom prst="rect">
            <a:avLst/>
          </a:prstGeom>
        </p:spPr>
      </p:pic>
    </p:spTree>
    <p:extLst>
      <p:ext uri="{BB962C8B-B14F-4D97-AF65-F5344CB8AC3E}">
        <p14:creationId xmlns:p14="http://schemas.microsoft.com/office/powerpoint/2010/main" val="276436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362" y="543897"/>
            <a:ext cx="3656250" cy="5969000"/>
          </a:xfrm>
        </p:spPr>
        <p:txBody>
          <a:bodyPr>
            <a:normAutofit fontScale="92500" lnSpcReduction="10000"/>
          </a:bodyPr>
          <a:lstStyle/>
          <a:p>
            <a:r>
              <a:rPr lang="en-US" dirty="0"/>
              <a:t>In 1971 FCCLA expanded its organization to include a division of Home Economics Related Occupations, known as HERO; for students studying occupational home economics.</a:t>
            </a:r>
          </a:p>
          <a:p>
            <a:r>
              <a:rPr lang="en-US" dirty="0"/>
              <a:t>HERO was created for students who intended to be gainfully employed in one of the many subfields of home economics.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612" y="557149"/>
            <a:ext cx="7696200" cy="5464302"/>
          </a:xfrm>
          <a:prstGeom prst="rect">
            <a:avLst/>
          </a:prstGeom>
        </p:spPr>
      </p:pic>
    </p:spTree>
    <p:extLst>
      <p:ext uri="{BB962C8B-B14F-4D97-AF65-F5344CB8AC3E}">
        <p14:creationId xmlns:p14="http://schemas.microsoft.com/office/powerpoint/2010/main" val="5876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is </a:t>
            </a:r>
            <a:r>
              <a:rPr lang="en-US" dirty="0" err="1"/>
              <a:t>fccla</a:t>
            </a:r>
            <a:r>
              <a:rPr lang="en-US" dirty="0"/>
              <a:t> important today?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92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 id="{68999234-8DFD-4917-9E9A-A1A0AECD5E67}" vid="{F8691E0C-9980-4F34-AB76-18F64CB286D1}"/>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2.xml><?xml version="1.0" encoding="utf-8"?>
<ds:datastoreItem xmlns:ds="http://schemas.openxmlformats.org/officeDocument/2006/customXml" ds:itemID="{45076977-ECB7-44C2-A70D-853BB6B41242}">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Red radial lines presentation (widescreen)</Template>
  <TotalTime>161</TotalTime>
  <Words>356</Words>
  <Application>Microsoft Office PowerPoint</Application>
  <PresentationFormat>Custom</PresentationFormat>
  <Paragraphs>35</Paragraphs>
  <Slides>13</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Cambria</vt:lpstr>
      <vt:lpstr>Red Radial 16x9</vt:lpstr>
      <vt:lpstr>FCCLA</vt:lpstr>
      <vt:lpstr>PowerPoint Presentation</vt:lpstr>
      <vt:lpstr>PowerPoint Presentation</vt:lpstr>
      <vt:lpstr>History of FCCLA</vt:lpstr>
      <vt:lpstr>History of fccla</vt:lpstr>
      <vt:lpstr>PowerPoint Presentation</vt:lpstr>
      <vt:lpstr>PowerPoint Presentation</vt:lpstr>
      <vt:lpstr>PowerPoint Presentation</vt:lpstr>
      <vt:lpstr>Why is fccla important today?</vt:lpstr>
      <vt:lpstr>PowerPoint Presentation</vt:lpstr>
      <vt:lpstr>Fccla</vt:lpstr>
      <vt:lpstr>Fccla today</vt:lpstr>
      <vt:lpstr>FCCLA Covers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FCCLA</dc:title>
  <dc:creator>abbysho2</dc:creator>
  <cp:lastModifiedBy>abbysho2</cp:lastModifiedBy>
  <cp:revision>18</cp:revision>
  <dcterms:created xsi:type="dcterms:W3CDTF">2017-02-14T17:12:04Z</dcterms:created>
  <dcterms:modified xsi:type="dcterms:W3CDTF">2017-02-21T19:42:51Z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