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3"/>
  </p:notesMasterIdLst>
  <p:handoutMasterIdLst>
    <p:handoutMasterId r:id="rId14"/>
  </p:handoutMasterIdLst>
  <p:sldIdLst>
    <p:sldId id="256" r:id="rId3"/>
    <p:sldId id="273" r:id="rId4"/>
    <p:sldId id="279" r:id="rId5"/>
    <p:sldId id="280" r:id="rId6"/>
    <p:sldId id="282" r:id="rId7"/>
    <p:sldId id="283" r:id="rId8"/>
    <p:sldId id="284" r:id="rId9"/>
    <p:sldId id="285" r:id="rId10"/>
    <p:sldId id="286" r:id="rId11"/>
    <p:sldId id="287" r:id="rId1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013" autoAdjust="0"/>
  </p:normalViewPr>
  <p:slideViewPr>
    <p:cSldViewPr>
      <p:cViewPr varScale="1">
        <p:scale>
          <a:sx n="74" d="100"/>
          <a:sy n="74" d="100"/>
        </p:scale>
        <p:origin x="582" y="72"/>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6ACB66-EAB9-4D45-9F9C-28EA120D791D}" type="datetimeFigureOut">
              <a:rPr lang="en-US"/>
              <a:t>10/15/2014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9D970-AC71-40CF-8717-2E4EAB5207AF}" type="datetimeFigureOut">
              <a:rPr lang="en-US"/>
              <a:t>10/15/2014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52466975-C014-42E5-BFA6-B8D5FDD3B81F}" type="datetimeFigureOut">
              <a:rPr lang="en-US"/>
              <a:t>10/15/2014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2466975-C014-42E5-BFA6-B8D5FDD3B81F}" type="datetimeFigureOut">
              <a:rPr lang="en-US"/>
              <a:t>10/15/2014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2466975-C014-42E5-BFA6-B8D5FDD3B81F}" type="datetimeFigureOut">
              <a:rPr lang="en-US"/>
              <a:t>10/15/2014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2" name="Vertical Title 1"/>
          <p:cNvSpPr>
            <a:spLocks noGrp="1"/>
          </p:cNvSpPr>
          <p:nvPr>
            <p:ph type="title" orient="vert"/>
          </p:nvPr>
        </p:nvSpPr>
        <p:spPr>
          <a:xfrm>
            <a:off x="9558667" y="685800"/>
            <a:ext cx="1295401" cy="5486400"/>
          </a:xfrm>
        </p:spPr>
        <p:txBody>
          <a:bodyPr vert="eaVert"/>
          <a:lstStyle/>
          <a:p>
            <a:r>
              <a:rPr lang="en-US" smtClean="0"/>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2466975-C014-42E5-BFA6-B8D5FDD3B81F}" type="datetimeFigureOut">
              <a:rPr lang="en-US"/>
              <a:t>10/15/2014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466975-C014-42E5-BFA6-B8D5FDD3B81F}" type="datetimeFigureOut">
              <a:rPr lang="en-US"/>
              <a:t>10/15/2014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52466975-C014-42E5-BFA6-B8D5FDD3B81F}" type="datetimeFigureOut">
              <a:rPr lang="en-US"/>
              <a:t>10/15/2014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52466975-C014-42E5-BFA6-B8D5FDD3B81F}" type="datetimeFigureOut">
              <a:rPr lang="en-US"/>
              <a:t>10/15/2014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2466975-C014-42E5-BFA6-B8D5FDD3B81F}" type="datetimeFigureOut">
              <a:rPr lang="en-US"/>
              <a:t>10/15/2014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2466975-C014-42E5-BFA6-B8D5FDD3B81F}" type="datetimeFigureOut">
              <a:rPr lang="en-US"/>
              <a:t>10/15/2014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a:t>10/15/2014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466975-C014-42E5-BFA6-B8D5FDD3B81F}" type="datetimeFigureOut">
              <a:rPr lang="en-US"/>
              <a:t>10/15/2014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
        <p:nvSpPr>
          <p:cNvPr id="3" name="Picture Placeholder 2"/>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n-US" smtClean="0"/>
              <a:t>Click to edit Master title style</a:t>
            </a:r>
            <a:endParaRPr/>
          </a:p>
        </p:txBody>
      </p:sp>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000">
                <a:solidFill>
                  <a:schemeClr val="tx1"/>
                </a:solidFill>
              </a:defRPr>
            </a:lvl1pPr>
          </a:lstStyle>
          <a:p>
            <a:fld id="{52466975-C014-42E5-BFA6-B8D5FDD3B81F}" type="datetimeFigureOut">
              <a:rPr lang="en-US"/>
              <a:t>10/15/2014</a:t>
            </a:fld>
            <a:endParaRPr/>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000">
                <a:solidFill>
                  <a:schemeClr val="tx1"/>
                </a:solidFill>
              </a:defRPr>
            </a:lvl1pPr>
          </a:lstStyle>
          <a:p>
            <a:fld id="{693B167E-EA96-4147-81DE-549160052C22}" type="slidenum">
              <a:rPr/>
              <a:t>‹#›</a:t>
            </a:fld>
            <a:endParaRPr/>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reerepublic.com/focus/f-news/1079317/posts" TargetMode="External"/><Relationship Id="rId2" Type="http://schemas.openxmlformats.org/officeDocument/2006/relationships/hyperlink" Target="http://www2.southeastern.edu/Academics/Faculty/nadams/educ692/Counts.html" TargetMode="External"/><Relationship Id="rId1" Type="http://schemas.openxmlformats.org/officeDocument/2006/relationships/slideLayout" Target="../slideLayouts/slideLayout2.xml"/><Relationship Id="rId4" Type="http://schemas.openxmlformats.org/officeDocument/2006/relationships/hyperlink" Target="http://biography.yourdictionary.com/george-s-count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133600"/>
          </a:xfrm>
        </p:spPr>
        <p:txBody>
          <a:bodyPr>
            <a:normAutofit/>
          </a:bodyPr>
          <a:lstStyle/>
          <a:p>
            <a:r>
              <a:rPr lang="en-US" sz="9600" dirty="0" smtClean="0"/>
              <a:t>George S. Counts</a:t>
            </a:r>
            <a:endParaRPr lang="en-US" sz="9600" dirty="0"/>
          </a:p>
        </p:txBody>
      </p:sp>
      <p:sp>
        <p:nvSpPr>
          <p:cNvPr id="3" name="Subtitle 2"/>
          <p:cNvSpPr>
            <a:spLocks noGrp="1"/>
          </p:cNvSpPr>
          <p:nvPr>
            <p:ph type="subTitle" idx="1"/>
          </p:nvPr>
        </p:nvSpPr>
        <p:spPr/>
        <p:txBody>
          <a:bodyPr/>
          <a:lstStyle/>
          <a:p>
            <a:r>
              <a:rPr lang="en-US" sz="3200" dirty="0" smtClean="0"/>
              <a:t>Educational Giant Presentation ED 200</a:t>
            </a:r>
          </a:p>
          <a:p>
            <a:r>
              <a:rPr lang="en-US" sz="3200" dirty="0" smtClean="0"/>
              <a:t>Abby Shockley</a:t>
            </a:r>
          </a:p>
          <a:p>
            <a:endParaRPr lang="en-US" dirty="0"/>
          </a:p>
        </p:txBody>
      </p:sp>
      <p:pic>
        <p:nvPicPr>
          <p:cNvPr id="4" name="Picture 3"/>
          <p:cNvPicPr>
            <a:picLocks noChangeAspect="1"/>
          </p:cNvPicPr>
          <p:nvPr/>
        </p:nvPicPr>
        <p:blipFill>
          <a:blip r:embed="rId2"/>
          <a:stretch>
            <a:fillRect/>
          </a:stretch>
        </p:blipFill>
        <p:spPr>
          <a:xfrm>
            <a:off x="493713" y="229602"/>
            <a:ext cx="2057400" cy="2436395"/>
          </a:xfrm>
          <a:prstGeom prst="rect">
            <a:avLst/>
          </a:prstGeom>
        </p:spPr>
      </p:pic>
      <p:pic>
        <p:nvPicPr>
          <p:cNvPr id="5" name="Picture 4"/>
          <p:cNvPicPr>
            <a:picLocks noChangeAspect="1"/>
          </p:cNvPicPr>
          <p:nvPr/>
        </p:nvPicPr>
        <p:blipFill>
          <a:blip r:embed="rId3"/>
          <a:stretch>
            <a:fillRect/>
          </a:stretch>
        </p:blipFill>
        <p:spPr>
          <a:xfrm>
            <a:off x="9776437" y="3810000"/>
            <a:ext cx="2295092" cy="2895600"/>
          </a:xfrm>
          <a:prstGeom prst="rect">
            <a:avLst/>
          </a:prstGeom>
        </p:spPr>
      </p:pic>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t>Crutchfield, C. (2014). George S. Counts. Www2.southeastern.edu. Retrieved </a:t>
            </a:r>
            <a:r>
              <a:rPr lang="en-US" dirty="0" smtClean="0"/>
              <a:t>13 </a:t>
            </a:r>
            <a:r>
              <a:rPr lang="en-US" dirty="0"/>
              <a:t>October 2014, from </a:t>
            </a:r>
            <a:r>
              <a:rPr lang="en-US" dirty="0">
                <a:hlinkClick r:id="rId2"/>
              </a:rPr>
              <a:t>http://</a:t>
            </a:r>
            <a:r>
              <a:rPr lang="en-US" dirty="0" smtClean="0">
                <a:hlinkClick r:id="rId2"/>
              </a:rPr>
              <a:t>www2.southeastern.edu/Academics/Faculty/nadams/educ692/Counts.html</a:t>
            </a:r>
            <a:endParaRPr lang="en-US" dirty="0" smtClean="0"/>
          </a:p>
          <a:p>
            <a:r>
              <a:rPr lang="en-US" dirty="0"/>
              <a:t>Teeter, C. (2004). GEORGE COUNTS the founder of Modern American Education.. Freerepublic.com. Retrieved </a:t>
            </a:r>
            <a:r>
              <a:rPr lang="en-US" dirty="0" smtClean="0"/>
              <a:t>13 </a:t>
            </a:r>
            <a:r>
              <a:rPr lang="en-US" dirty="0"/>
              <a:t>October 2014, from </a:t>
            </a:r>
            <a:r>
              <a:rPr lang="en-US" dirty="0">
                <a:hlinkClick r:id="rId3"/>
              </a:rPr>
              <a:t>http://</a:t>
            </a:r>
            <a:r>
              <a:rPr lang="en-US" dirty="0" smtClean="0">
                <a:hlinkClick r:id="rId3"/>
              </a:rPr>
              <a:t>www.freerepublic.com/focus/f-news/1079317/posts</a:t>
            </a:r>
            <a:endParaRPr lang="en-US" dirty="0" smtClean="0"/>
          </a:p>
          <a:p>
            <a:r>
              <a:rPr lang="en-US" dirty="0"/>
              <a:t>Biography.yourdictionary.com,. (2014). George S. Counts Facts. Retrieved </a:t>
            </a:r>
            <a:r>
              <a:rPr lang="en-US" dirty="0" smtClean="0"/>
              <a:t>13 </a:t>
            </a:r>
            <a:r>
              <a:rPr lang="en-US" dirty="0"/>
              <a:t>October 2014, from </a:t>
            </a:r>
            <a:r>
              <a:rPr lang="en-US" dirty="0">
                <a:hlinkClick r:id="rId4"/>
              </a:rPr>
              <a:t>http://</a:t>
            </a:r>
            <a:r>
              <a:rPr lang="en-US" dirty="0" smtClean="0">
                <a:hlinkClick r:id="rId4"/>
              </a:rPr>
              <a:t>biography.yourdictionary.com/george-s-counts</a:t>
            </a:r>
            <a:endParaRPr lang="en-US" dirty="0" smtClean="0"/>
          </a:p>
        </p:txBody>
      </p:sp>
    </p:spTree>
    <p:extLst>
      <p:ext uri="{BB962C8B-B14F-4D97-AF65-F5344CB8AC3E}">
        <p14:creationId xmlns:p14="http://schemas.microsoft.com/office/powerpoint/2010/main" val="29757732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George S. Count’s Biography</a:t>
            </a:r>
            <a:endParaRPr lang="en-US" dirty="0"/>
          </a:p>
        </p:txBody>
      </p:sp>
      <p:sp>
        <p:nvSpPr>
          <p:cNvPr id="14" name="Content Placeholder 13"/>
          <p:cNvSpPr>
            <a:spLocks noGrp="1"/>
          </p:cNvSpPr>
          <p:nvPr>
            <p:ph idx="1"/>
          </p:nvPr>
        </p:nvSpPr>
        <p:spPr>
          <a:xfrm>
            <a:off x="455612" y="1828800"/>
            <a:ext cx="7467599" cy="4267200"/>
          </a:xfrm>
        </p:spPr>
        <p:txBody>
          <a:bodyPr/>
          <a:lstStyle/>
          <a:p>
            <a:r>
              <a:rPr lang="en-US" dirty="0" smtClean="0"/>
              <a:t>Born </a:t>
            </a:r>
            <a:r>
              <a:rPr lang="en-US" dirty="0"/>
              <a:t>on a farm near Baldwin City, Kansas, on December 9, 1889</a:t>
            </a:r>
            <a:endParaRPr lang="en-US" dirty="0" smtClean="0"/>
          </a:p>
          <a:p>
            <a:r>
              <a:rPr lang="en-US" dirty="0" smtClean="0"/>
              <a:t>His </a:t>
            </a:r>
            <a:r>
              <a:rPr lang="en-US" dirty="0" smtClean="0"/>
              <a:t>first, real </a:t>
            </a:r>
            <a:r>
              <a:rPr lang="en-US" dirty="0" smtClean="0"/>
              <a:t>education </a:t>
            </a:r>
            <a:r>
              <a:rPr lang="en-US" dirty="0"/>
              <a:t>consisted of two years spent in a one-room school </a:t>
            </a:r>
            <a:r>
              <a:rPr lang="en-US" dirty="0" smtClean="0"/>
              <a:t>house.</a:t>
            </a:r>
          </a:p>
          <a:p>
            <a:r>
              <a:rPr lang="en-US" dirty="0" smtClean="0"/>
              <a:t>He completed </a:t>
            </a:r>
            <a:r>
              <a:rPr lang="en-US" dirty="0"/>
              <a:t>his education in </a:t>
            </a:r>
            <a:r>
              <a:rPr lang="en-US" dirty="0" smtClean="0"/>
              <a:t>the </a:t>
            </a:r>
            <a:r>
              <a:rPr lang="en-US" dirty="0"/>
              <a:t>public schools of Baldwin </a:t>
            </a:r>
            <a:r>
              <a:rPr lang="en-US" dirty="0" smtClean="0"/>
              <a:t>City, graduating in 1907 from high school.</a:t>
            </a:r>
          </a:p>
          <a:p>
            <a:r>
              <a:rPr lang="en-US" dirty="0" smtClean="0"/>
              <a:t>He attended college at Baker University in Baldwin </a:t>
            </a:r>
            <a:r>
              <a:rPr lang="en-US" dirty="0" smtClean="0"/>
              <a:t>Kansas, </a:t>
            </a:r>
            <a:r>
              <a:rPr lang="en-US" dirty="0" smtClean="0"/>
              <a:t>where he graduated head of his class in 1911.</a:t>
            </a:r>
            <a:endParaRPr lang="en-US" dirty="0"/>
          </a:p>
        </p:txBody>
      </p:sp>
      <p:pic>
        <p:nvPicPr>
          <p:cNvPr id="2" name="Picture 1"/>
          <p:cNvPicPr>
            <a:picLocks noChangeAspect="1"/>
          </p:cNvPicPr>
          <p:nvPr/>
        </p:nvPicPr>
        <p:blipFill>
          <a:blip r:embed="rId2"/>
          <a:stretch>
            <a:fillRect/>
          </a:stretch>
        </p:blipFill>
        <p:spPr>
          <a:xfrm>
            <a:off x="7923211" y="2590800"/>
            <a:ext cx="3987800" cy="2990850"/>
          </a:xfrm>
          <a:prstGeom prst="rect">
            <a:avLst/>
          </a:prstGeom>
        </p:spPr>
      </p:pic>
    </p:spTree>
    <p:extLst>
      <p:ext uri="{BB962C8B-B14F-4D97-AF65-F5344CB8AC3E}">
        <p14:creationId xmlns:p14="http://schemas.microsoft.com/office/powerpoint/2010/main" val="32118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S. Counts Begins His Career</a:t>
            </a:r>
            <a:endParaRPr lang="en-US" dirty="0"/>
          </a:p>
        </p:txBody>
      </p:sp>
      <p:sp>
        <p:nvSpPr>
          <p:cNvPr id="3" name="Content Placeholder 2"/>
          <p:cNvSpPr>
            <a:spLocks noGrp="1"/>
          </p:cNvSpPr>
          <p:nvPr>
            <p:ph idx="1"/>
          </p:nvPr>
        </p:nvSpPr>
        <p:spPr/>
        <p:txBody>
          <a:bodyPr>
            <a:normAutofit lnSpcReduction="10000"/>
          </a:bodyPr>
          <a:lstStyle/>
          <a:p>
            <a:r>
              <a:rPr lang="en-US" dirty="0"/>
              <a:t>He t</a:t>
            </a:r>
            <a:r>
              <a:rPr lang="en-US" dirty="0" smtClean="0"/>
              <a:t>aught </a:t>
            </a:r>
            <a:r>
              <a:rPr lang="en-US" dirty="0"/>
              <a:t>science and mathematics for a year at Sumner County high school in Wellington, </a:t>
            </a:r>
            <a:r>
              <a:rPr lang="en-US" dirty="0" smtClean="0"/>
              <a:t>Kansas.</a:t>
            </a:r>
          </a:p>
          <a:p>
            <a:r>
              <a:rPr lang="en-US" dirty="0" smtClean="0"/>
              <a:t>The very next year </a:t>
            </a:r>
            <a:r>
              <a:rPr lang="en-US" dirty="0"/>
              <a:t>he </a:t>
            </a:r>
            <a:r>
              <a:rPr lang="en-US" dirty="0" smtClean="0"/>
              <a:t>was hired as </a:t>
            </a:r>
            <a:r>
              <a:rPr lang="en-US" dirty="0"/>
              <a:t>a teacher and school principal at the high school in Peabody, Kansas</a:t>
            </a:r>
            <a:r>
              <a:rPr lang="en-US" dirty="0" smtClean="0"/>
              <a:t>.</a:t>
            </a:r>
          </a:p>
          <a:p>
            <a:r>
              <a:rPr lang="en-US" dirty="0" smtClean="0"/>
              <a:t>His experience with teaching </a:t>
            </a:r>
            <a:r>
              <a:rPr lang="en-US" dirty="0"/>
              <a:t>and school administration helped Counts decide to </a:t>
            </a:r>
            <a:r>
              <a:rPr lang="en-US" dirty="0" smtClean="0"/>
              <a:t>advance his study </a:t>
            </a:r>
            <a:r>
              <a:rPr lang="en-US" dirty="0"/>
              <a:t>in education, </a:t>
            </a:r>
            <a:r>
              <a:rPr lang="en-US" dirty="0" smtClean="0"/>
              <a:t>attending</a:t>
            </a:r>
            <a:r>
              <a:rPr lang="en-US" dirty="0" smtClean="0"/>
              <a:t> </a:t>
            </a:r>
            <a:r>
              <a:rPr lang="en-US" dirty="0"/>
              <a:t>the graduate school of the University of Chicago in 1913. </a:t>
            </a:r>
            <a:endParaRPr lang="en-US" dirty="0" smtClean="0"/>
          </a:p>
          <a:p>
            <a:r>
              <a:rPr lang="en-US" dirty="0"/>
              <a:t>Counts </a:t>
            </a:r>
            <a:r>
              <a:rPr lang="en-US" dirty="0" smtClean="0"/>
              <a:t>received his </a:t>
            </a:r>
            <a:r>
              <a:rPr lang="en-US" dirty="0"/>
              <a:t>Ph.D. with honors in </a:t>
            </a:r>
            <a:r>
              <a:rPr lang="en-US" dirty="0" smtClean="0"/>
              <a:t>1916</a:t>
            </a:r>
          </a:p>
          <a:p>
            <a:r>
              <a:rPr lang="en-US" dirty="0" smtClean="0"/>
              <a:t> After graduation he became head </a:t>
            </a:r>
            <a:r>
              <a:rPr lang="en-US" dirty="0"/>
              <a:t>of the department of education and director of the summer school at Delaware College in Newark.</a:t>
            </a:r>
          </a:p>
          <a:p>
            <a:endParaRPr lang="en-US" dirty="0"/>
          </a:p>
        </p:txBody>
      </p:sp>
      <p:pic>
        <p:nvPicPr>
          <p:cNvPr id="4" name="Picture 3"/>
          <p:cNvPicPr>
            <a:picLocks noChangeAspect="1"/>
          </p:cNvPicPr>
          <p:nvPr/>
        </p:nvPicPr>
        <p:blipFill>
          <a:blip r:embed="rId2"/>
          <a:stretch>
            <a:fillRect/>
          </a:stretch>
        </p:blipFill>
        <p:spPr>
          <a:xfrm>
            <a:off x="10056812" y="0"/>
            <a:ext cx="1720448" cy="1720448"/>
          </a:xfrm>
          <a:prstGeom prst="rect">
            <a:avLst/>
          </a:prstGeom>
        </p:spPr>
      </p:pic>
    </p:spTree>
    <p:extLst>
      <p:ext uri="{BB962C8B-B14F-4D97-AF65-F5344CB8AC3E}">
        <p14:creationId xmlns:p14="http://schemas.microsoft.com/office/powerpoint/2010/main" val="426393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S. Counts Career </a:t>
            </a:r>
            <a:endParaRPr lang="en-US" dirty="0"/>
          </a:p>
        </p:txBody>
      </p:sp>
      <p:sp>
        <p:nvSpPr>
          <p:cNvPr id="3" name="Content Placeholder 2"/>
          <p:cNvSpPr>
            <a:spLocks noGrp="1"/>
          </p:cNvSpPr>
          <p:nvPr>
            <p:ph idx="1"/>
          </p:nvPr>
        </p:nvSpPr>
        <p:spPr/>
        <p:txBody>
          <a:bodyPr/>
          <a:lstStyle/>
          <a:p>
            <a:r>
              <a:rPr lang="en-US" dirty="0" smtClean="0"/>
              <a:t>The next</a:t>
            </a:r>
            <a:r>
              <a:rPr lang="en-US" dirty="0" smtClean="0"/>
              <a:t> </a:t>
            </a:r>
            <a:r>
              <a:rPr lang="en-US" dirty="0" smtClean="0"/>
              <a:t>ten </a:t>
            </a:r>
            <a:r>
              <a:rPr lang="en-US" dirty="0" smtClean="0"/>
              <a:t>years after receiving his Ph. D., </a:t>
            </a:r>
            <a:r>
              <a:rPr lang="en-US" dirty="0" smtClean="0"/>
              <a:t>he held teaching </a:t>
            </a:r>
            <a:r>
              <a:rPr lang="en-US" dirty="0"/>
              <a:t>posts at Harris Teachers College, St. </a:t>
            </a:r>
            <a:r>
              <a:rPr lang="en-US" dirty="0" smtClean="0"/>
              <a:t>Louis, </a:t>
            </a:r>
            <a:r>
              <a:rPr lang="en-US" dirty="0"/>
              <a:t>the University of </a:t>
            </a:r>
            <a:r>
              <a:rPr lang="en-US" dirty="0" smtClean="0"/>
              <a:t>Washington; </a:t>
            </a:r>
            <a:r>
              <a:rPr lang="en-US" dirty="0"/>
              <a:t>Yale </a:t>
            </a:r>
            <a:r>
              <a:rPr lang="en-US" dirty="0" smtClean="0"/>
              <a:t>University, </a:t>
            </a:r>
            <a:r>
              <a:rPr lang="en-US" dirty="0"/>
              <a:t>and the University of </a:t>
            </a:r>
            <a:r>
              <a:rPr lang="en-US" dirty="0" smtClean="0"/>
              <a:t>Chicago.</a:t>
            </a:r>
          </a:p>
          <a:p>
            <a:r>
              <a:rPr lang="en-US" dirty="0" smtClean="0"/>
              <a:t>In 1927 </a:t>
            </a:r>
            <a:r>
              <a:rPr lang="en-US" dirty="0"/>
              <a:t>he became a member of the faculty at Teachers College, Columbia </a:t>
            </a:r>
            <a:r>
              <a:rPr lang="en-US" dirty="0" smtClean="0"/>
              <a:t>University.</a:t>
            </a:r>
          </a:p>
          <a:p>
            <a:r>
              <a:rPr lang="en-US" dirty="0" smtClean="0"/>
              <a:t> He </a:t>
            </a:r>
            <a:r>
              <a:rPr lang="en-US" dirty="0"/>
              <a:t>served as associate director of the International Institute from 1927 to 1932 and as professor of education until his retirement in </a:t>
            </a:r>
            <a:r>
              <a:rPr lang="en-US" dirty="0" smtClean="0"/>
              <a:t>1956.</a:t>
            </a:r>
          </a:p>
          <a:p>
            <a:r>
              <a:rPr lang="en-US" dirty="0" smtClean="0"/>
              <a:t>He lectured at </a:t>
            </a:r>
            <a:r>
              <a:rPr lang="en-US" dirty="0"/>
              <a:t>Harvard, Illinois, Michigan, Stanford, and Virginia.</a:t>
            </a:r>
          </a:p>
        </p:txBody>
      </p:sp>
      <p:pic>
        <p:nvPicPr>
          <p:cNvPr id="4" name="Picture 3"/>
          <p:cNvPicPr>
            <a:picLocks noChangeAspect="1"/>
          </p:cNvPicPr>
          <p:nvPr/>
        </p:nvPicPr>
        <p:blipFill>
          <a:blip r:embed="rId2"/>
          <a:stretch>
            <a:fillRect/>
          </a:stretch>
        </p:blipFill>
        <p:spPr>
          <a:xfrm>
            <a:off x="9142412" y="-58301"/>
            <a:ext cx="2471738" cy="1963301"/>
          </a:xfrm>
          <a:prstGeom prst="rect">
            <a:avLst/>
          </a:prstGeom>
        </p:spPr>
      </p:pic>
    </p:spTree>
    <p:extLst>
      <p:ext uri="{BB962C8B-B14F-4D97-AF65-F5344CB8AC3E}">
        <p14:creationId xmlns:p14="http://schemas.microsoft.com/office/powerpoint/2010/main" val="144596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S. Counts Contribution</a:t>
            </a:r>
            <a:endParaRPr lang="en-US" dirty="0"/>
          </a:p>
        </p:txBody>
      </p:sp>
      <p:sp>
        <p:nvSpPr>
          <p:cNvPr id="3" name="Content Placeholder 2"/>
          <p:cNvSpPr>
            <a:spLocks noGrp="1"/>
          </p:cNvSpPr>
          <p:nvPr>
            <p:ph idx="1"/>
          </p:nvPr>
        </p:nvSpPr>
        <p:spPr/>
        <p:txBody>
          <a:bodyPr>
            <a:normAutofit/>
          </a:bodyPr>
          <a:lstStyle/>
          <a:p>
            <a:r>
              <a:rPr lang="en-US" dirty="0"/>
              <a:t>George Counts wrote "Dare the School Build a New Social Order?" </a:t>
            </a:r>
            <a:endParaRPr lang="en-US" dirty="0" smtClean="0"/>
          </a:p>
          <a:p>
            <a:r>
              <a:rPr lang="en-US" dirty="0" smtClean="0"/>
              <a:t>President </a:t>
            </a:r>
            <a:r>
              <a:rPr lang="en-US" dirty="0"/>
              <a:t>of the American Federation of Teachers from 1939 to </a:t>
            </a:r>
            <a:r>
              <a:rPr lang="en-US" dirty="0" smtClean="0"/>
              <a:t>1942</a:t>
            </a:r>
          </a:p>
          <a:p>
            <a:r>
              <a:rPr lang="en-US" dirty="0"/>
              <a:t> George was active in American Academy of Political and Social Science, the American Association of University Professors, the American Civil Liberties Union, the American Federation of Teachers, the American Historical Association, the American Sociology Society, the Liberal Party of New York State, the National Education Association, and the Progressive Education Association.</a:t>
            </a:r>
          </a:p>
          <a:p>
            <a:r>
              <a:rPr lang="en-US" dirty="0"/>
              <a:t>Author of 29 books and over 100 </a:t>
            </a:r>
            <a:r>
              <a:rPr lang="en-US" dirty="0" smtClean="0"/>
              <a:t>articles</a:t>
            </a:r>
            <a:endParaRPr lang="en-US" dirty="0"/>
          </a:p>
        </p:txBody>
      </p:sp>
      <p:pic>
        <p:nvPicPr>
          <p:cNvPr id="4" name="Picture 3"/>
          <p:cNvPicPr>
            <a:picLocks noChangeAspect="1"/>
          </p:cNvPicPr>
          <p:nvPr/>
        </p:nvPicPr>
        <p:blipFill>
          <a:blip r:embed="rId2"/>
          <a:stretch>
            <a:fillRect/>
          </a:stretch>
        </p:blipFill>
        <p:spPr>
          <a:xfrm>
            <a:off x="8761412" y="-80962"/>
            <a:ext cx="2705100" cy="1685925"/>
          </a:xfrm>
          <a:prstGeom prst="rect">
            <a:avLst/>
          </a:prstGeom>
        </p:spPr>
      </p:pic>
    </p:spTree>
    <p:extLst>
      <p:ext uri="{BB962C8B-B14F-4D97-AF65-F5344CB8AC3E}">
        <p14:creationId xmlns:p14="http://schemas.microsoft.com/office/powerpoint/2010/main" val="29888262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S. Count’s Philosophy</a:t>
            </a:r>
            <a:endParaRPr lang="en-US" dirty="0"/>
          </a:p>
        </p:txBody>
      </p:sp>
      <p:sp>
        <p:nvSpPr>
          <p:cNvPr id="3" name="Content Placeholder 2"/>
          <p:cNvSpPr>
            <a:spLocks noGrp="1"/>
          </p:cNvSpPr>
          <p:nvPr>
            <p:ph idx="1"/>
          </p:nvPr>
        </p:nvSpPr>
        <p:spPr>
          <a:xfrm>
            <a:off x="531812" y="1905000"/>
            <a:ext cx="7543800" cy="4267200"/>
          </a:xfrm>
        </p:spPr>
        <p:txBody>
          <a:bodyPr/>
          <a:lstStyle/>
          <a:p>
            <a:r>
              <a:rPr lang="en-US" dirty="0" smtClean="0"/>
              <a:t>He was a Social Reconstructionist</a:t>
            </a:r>
          </a:p>
          <a:p>
            <a:r>
              <a:rPr lang="en-US" dirty="0" smtClean="0"/>
              <a:t>His ideas were influenced by John Dewey and Francis W. Parker</a:t>
            </a:r>
          </a:p>
          <a:p>
            <a:r>
              <a:rPr lang="en-US" dirty="0" smtClean="0"/>
              <a:t>He believed teachers should lead</a:t>
            </a:r>
          </a:p>
          <a:p>
            <a:r>
              <a:rPr lang="en-US" dirty="0" smtClean="0"/>
              <a:t>Schools must shape attitudes, develop tastes, and impose ideas</a:t>
            </a:r>
          </a:p>
          <a:p>
            <a:r>
              <a:rPr lang="en-US" dirty="0" smtClean="0"/>
              <a:t>Schools must build our civilization</a:t>
            </a:r>
          </a:p>
          <a:p>
            <a:r>
              <a:rPr lang="en-US" dirty="0" smtClean="0"/>
              <a:t>Prepare individuals to adjust to social change</a:t>
            </a:r>
          </a:p>
          <a:p>
            <a:endParaRPr lang="en-US" dirty="0"/>
          </a:p>
        </p:txBody>
      </p:sp>
      <p:pic>
        <p:nvPicPr>
          <p:cNvPr id="4" name="Picture 3"/>
          <p:cNvPicPr>
            <a:picLocks noChangeAspect="1"/>
          </p:cNvPicPr>
          <p:nvPr/>
        </p:nvPicPr>
        <p:blipFill>
          <a:blip r:embed="rId2"/>
          <a:stretch>
            <a:fillRect/>
          </a:stretch>
        </p:blipFill>
        <p:spPr>
          <a:xfrm>
            <a:off x="8075612" y="1752600"/>
            <a:ext cx="3867150" cy="3928119"/>
          </a:xfrm>
          <a:prstGeom prst="rect">
            <a:avLst/>
          </a:prstGeom>
        </p:spPr>
      </p:pic>
    </p:spTree>
    <p:extLst>
      <p:ext uri="{BB962C8B-B14F-4D97-AF65-F5344CB8AC3E}">
        <p14:creationId xmlns:p14="http://schemas.microsoft.com/office/powerpoint/2010/main" val="11548075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George S. Counts Quotes</a:t>
            </a:r>
            <a:endParaRPr lang="en-US" dirty="0"/>
          </a:p>
        </p:txBody>
      </p:sp>
      <p:sp>
        <p:nvSpPr>
          <p:cNvPr id="3" name="Content Placeholder 2"/>
          <p:cNvSpPr>
            <a:spLocks noGrp="1"/>
          </p:cNvSpPr>
          <p:nvPr>
            <p:ph idx="1"/>
          </p:nvPr>
        </p:nvSpPr>
        <p:spPr/>
        <p:txBody>
          <a:bodyPr/>
          <a:lstStyle/>
          <a:p>
            <a:r>
              <a:rPr lang="en-US" dirty="0" smtClean="0"/>
              <a:t>“An education that does not strive to promote the fullest and most thorough understanding of the world is not worthy of the name.”</a:t>
            </a:r>
          </a:p>
          <a:p>
            <a:r>
              <a:rPr lang="en-US" dirty="0" smtClean="0"/>
              <a:t>“The weakness of Progressive Education thus lies in the fact that is has elaborated no theory of social welfare, unless it be that of anarchy or extreme individualism.”</a:t>
            </a:r>
          </a:p>
          <a:p>
            <a:r>
              <a:rPr lang="en-US" dirty="0" smtClean="0"/>
              <a:t>“Under certain conditions education may be as beneficent and as powerful as we are won’t to think. But if it is to be so, teachers must abandon much of their easy optimism, subject the concept of education to the most rigorous scrutiny, and be prepared to deal much more fundamentally, realistically, positively with the American social situation than has been their habit in the past.”</a:t>
            </a:r>
          </a:p>
          <a:p>
            <a:endParaRPr lang="en-US" dirty="0"/>
          </a:p>
        </p:txBody>
      </p:sp>
      <p:pic>
        <p:nvPicPr>
          <p:cNvPr id="4" name="Picture 3"/>
          <p:cNvPicPr>
            <a:picLocks noChangeAspect="1"/>
          </p:cNvPicPr>
          <p:nvPr/>
        </p:nvPicPr>
        <p:blipFill>
          <a:blip r:embed="rId2"/>
          <a:stretch>
            <a:fillRect/>
          </a:stretch>
        </p:blipFill>
        <p:spPr>
          <a:xfrm>
            <a:off x="8532812" y="0"/>
            <a:ext cx="2619375" cy="1743075"/>
          </a:xfrm>
          <a:prstGeom prst="rect">
            <a:avLst/>
          </a:prstGeom>
        </p:spPr>
      </p:pic>
    </p:spTree>
    <p:extLst>
      <p:ext uri="{BB962C8B-B14F-4D97-AF65-F5344CB8AC3E}">
        <p14:creationId xmlns:p14="http://schemas.microsoft.com/office/powerpoint/2010/main" val="27430193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to the Present/Influence</a:t>
            </a:r>
            <a:endParaRPr lang="en-US" dirty="0"/>
          </a:p>
        </p:txBody>
      </p:sp>
      <p:sp>
        <p:nvSpPr>
          <p:cNvPr id="3" name="Content Placeholder 2"/>
          <p:cNvSpPr>
            <a:spLocks noGrp="1"/>
          </p:cNvSpPr>
          <p:nvPr>
            <p:ph idx="1"/>
          </p:nvPr>
        </p:nvSpPr>
        <p:spPr/>
        <p:txBody>
          <a:bodyPr/>
          <a:lstStyle/>
          <a:p>
            <a:r>
              <a:rPr lang="en-US" dirty="0" smtClean="0"/>
              <a:t>Empowered the teachers</a:t>
            </a:r>
          </a:p>
          <a:p>
            <a:r>
              <a:rPr lang="en-US" dirty="0" smtClean="0"/>
              <a:t>Brought the importance of school in society to the attention of the public</a:t>
            </a:r>
          </a:p>
          <a:p>
            <a:r>
              <a:rPr lang="en-US" dirty="0" smtClean="0"/>
              <a:t>Taught and enforced that everyone has a right to an equal education</a:t>
            </a:r>
          </a:p>
          <a:p>
            <a:r>
              <a:rPr lang="en-US" dirty="0" smtClean="0"/>
              <a:t>Helped get the government on board with their responsibility in education</a:t>
            </a:r>
            <a:endParaRPr lang="en-US" dirty="0"/>
          </a:p>
        </p:txBody>
      </p:sp>
      <p:pic>
        <p:nvPicPr>
          <p:cNvPr id="4" name="Picture 3"/>
          <p:cNvPicPr>
            <a:picLocks noChangeAspect="1"/>
          </p:cNvPicPr>
          <p:nvPr/>
        </p:nvPicPr>
        <p:blipFill>
          <a:blip r:embed="rId2"/>
          <a:stretch>
            <a:fillRect/>
          </a:stretch>
        </p:blipFill>
        <p:spPr>
          <a:xfrm>
            <a:off x="3808412" y="4267200"/>
            <a:ext cx="4276344" cy="2590800"/>
          </a:xfrm>
          <a:prstGeom prst="rect">
            <a:avLst/>
          </a:prstGeom>
        </p:spPr>
      </p:pic>
    </p:spTree>
    <p:extLst>
      <p:ext uri="{BB962C8B-B14F-4D97-AF65-F5344CB8AC3E}">
        <p14:creationId xmlns:p14="http://schemas.microsoft.com/office/powerpoint/2010/main" val="5778218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Impact</a:t>
            </a:r>
            <a:endParaRPr lang="en-US" dirty="0"/>
          </a:p>
        </p:txBody>
      </p:sp>
      <p:sp>
        <p:nvSpPr>
          <p:cNvPr id="3" name="Content Placeholder 2"/>
          <p:cNvSpPr>
            <a:spLocks noGrp="1"/>
          </p:cNvSpPr>
          <p:nvPr>
            <p:ph idx="1"/>
          </p:nvPr>
        </p:nvSpPr>
        <p:spPr>
          <a:xfrm>
            <a:off x="303212" y="1828800"/>
            <a:ext cx="8534400" cy="4267200"/>
          </a:xfrm>
        </p:spPr>
        <p:txBody>
          <a:bodyPr/>
          <a:lstStyle/>
          <a:p>
            <a:r>
              <a:rPr lang="en-US" dirty="0" smtClean="0"/>
              <a:t>He has made me realize how important it is for students today to understand and acknowledge the world and our society.</a:t>
            </a:r>
          </a:p>
          <a:p>
            <a:r>
              <a:rPr lang="en-US" dirty="0" smtClean="0"/>
              <a:t>He has helped me understand exactly what a Social Reconstructionist stood for and believed in.</a:t>
            </a:r>
          </a:p>
          <a:p>
            <a:r>
              <a:rPr lang="en-US" dirty="0" smtClean="0"/>
              <a:t>He is an excellent example to me of how one person can have a huge affect on our world.</a:t>
            </a:r>
          </a:p>
          <a:p>
            <a:r>
              <a:rPr lang="en-US" dirty="0" smtClean="0"/>
              <a:t>His thoughts and opinions have changed education forever and because of him I am able to see education in a new light.  </a:t>
            </a:r>
            <a:endParaRPr lang="en-US" dirty="0"/>
          </a:p>
        </p:txBody>
      </p:sp>
      <p:pic>
        <p:nvPicPr>
          <p:cNvPr id="4" name="Picture 3"/>
          <p:cNvPicPr>
            <a:picLocks noChangeAspect="1"/>
          </p:cNvPicPr>
          <p:nvPr/>
        </p:nvPicPr>
        <p:blipFill>
          <a:blip r:embed="rId2"/>
          <a:stretch>
            <a:fillRect/>
          </a:stretch>
        </p:blipFill>
        <p:spPr>
          <a:xfrm>
            <a:off x="8990012" y="2209800"/>
            <a:ext cx="2781300" cy="2781300"/>
          </a:xfrm>
          <a:prstGeom prst="rect">
            <a:avLst/>
          </a:prstGeom>
        </p:spPr>
      </p:pic>
    </p:spTree>
    <p:extLst>
      <p:ext uri="{BB962C8B-B14F-4D97-AF65-F5344CB8AC3E}">
        <p14:creationId xmlns:p14="http://schemas.microsoft.com/office/powerpoint/2010/main" val="29413333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661D01-5C9C-48FA-9887-83B1E66B59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Earth tone presentation (widescreen)</Template>
  <TotalTime>0</TotalTime>
  <Words>771</Words>
  <Application>Microsoft Office PowerPoint</Application>
  <PresentationFormat>Custom</PresentationFormat>
  <Paragraphs>49</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Corbel</vt:lpstr>
      <vt:lpstr>Earthtones 16x9</vt:lpstr>
      <vt:lpstr>George S. Counts</vt:lpstr>
      <vt:lpstr>George S. Count’s Biography</vt:lpstr>
      <vt:lpstr>George S. Counts Begins His Career</vt:lpstr>
      <vt:lpstr>George S. Counts Career </vt:lpstr>
      <vt:lpstr>George S. Counts Contribution</vt:lpstr>
      <vt:lpstr>George S. Count’s Philosophy</vt:lpstr>
      <vt:lpstr>George S. Counts Quotes</vt:lpstr>
      <vt:lpstr>Application to the Present/Influence</vt:lpstr>
      <vt:lpstr>Personal Impact</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2014-10-14T21:50:38Z</dcterms:created>
  <dcterms:modified xsi:type="dcterms:W3CDTF">2014-10-16T05:26:33Z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TC028010659991</vt:lpwstr>
  </property>
</Properties>
</file>